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nton" pitchFamily="2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  <p:embeddedFont>
      <p:font typeface="Poppins Medium" panose="000006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531" y="5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minimum wage in New York City, Nassau County, Suffolk County, and Westchester County is $16.00 per hour. The minimum wage in the remainder of the state is $15.00 per hour.</a:t>
            </a:r>
          </a:p>
          <a:p>
            <a:endParaRPr lang="en-US"/>
          </a:p>
          <a:p>
            <a:r>
              <a:rPr lang="en-US"/>
              <a:t>Seasonal adjustment is a statistical technique that attempts to measure and remove the influences of predictable seasonal patterns.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Seasonal adjustment is a statistical technique that attempts to measure and remove the influences of predictable seasonal patterns.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significant legislative push for higher wages.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significant legislative push for higher wages.</a:t>
            </a:r>
          </a:p>
          <a:p>
            <a:endParaRPr lang="en-US"/>
          </a:p>
          <a:p>
            <a:r>
              <a:rPr lang="en-US"/>
              <a:t>those heavily reply on tourism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715F8D5C-5C5D-96CC-BBA4-181B042336DE}"/>
              </a:ext>
            </a:extLst>
          </p:cNvPr>
          <p:cNvSpPr txBox="1"/>
          <p:nvPr userDrawn="1"/>
        </p:nvSpPr>
        <p:spPr>
          <a:xfrm>
            <a:off x="0" y="-989231"/>
            <a:ext cx="18288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600">
                <a:solidFill>
                  <a:srgbClr val="D7D7D7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ls.gov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9795" y="7494712"/>
            <a:ext cx="14642251" cy="3885029"/>
            <a:chOff x="0" y="0"/>
            <a:chExt cx="1941680" cy="515186"/>
          </a:xfrm>
        </p:grpSpPr>
        <p:sp>
          <p:nvSpPr>
            <p:cNvPr id="3" name="Freeform 3"/>
            <p:cNvSpPr/>
            <p:nvPr/>
          </p:nvSpPr>
          <p:spPr>
            <a:xfrm>
              <a:off x="3156" y="0"/>
              <a:ext cx="1935367" cy="515186"/>
            </a:xfrm>
            <a:custGeom>
              <a:avLst/>
              <a:gdLst/>
              <a:ahLst/>
              <a:cxnLst/>
              <a:rect l="l" t="t" r="r" b="b"/>
              <a:pathLst>
                <a:path w="1935367" h="515186">
                  <a:moveTo>
                    <a:pt x="1724220" y="0"/>
                  </a:moveTo>
                  <a:lnTo>
                    <a:pt x="7948" y="0"/>
                  </a:lnTo>
                  <a:cubicBezTo>
                    <a:pt x="5447" y="0"/>
                    <a:pt x="3108" y="1237"/>
                    <a:pt x="1700" y="3305"/>
                  </a:cubicBezTo>
                  <a:cubicBezTo>
                    <a:pt x="293" y="5373"/>
                    <a:pt x="0" y="8003"/>
                    <a:pt x="918" y="10329"/>
                  </a:cubicBezTo>
                  <a:lnTo>
                    <a:pt x="195970" y="504857"/>
                  </a:lnTo>
                  <a:cubicBezTo>
                    <a:pt x="198428" y="511090"/>
                    <a:pt x="204447" y="515186"/>
                    <a:pt x="211148" y="515186"/>
                  </a:cubicBezTo>
                  <a:lnTo>
                    <a:pt x="1927420" y="515186"/>
                  </a:lnTo>
                  <a:cubicBezTo>
                    <a:pt x="1929921" y="515186"/>
                    <a:pt x="1932260" y="513948"/>
                    <a:pt x="1933667" y="511881"/>
                  </a:cubicBezTo>
                  <a:cubicBezTo>
                    <a:pt x="1935074" y="509813"/>
                    <a:pt x="1935367" y="507183"/>
                    <a:pt x="1934450" y="504857"/>
                  </a:cubicBezTo>
                  <a:lnTo>
                    <a:pt x="1739398" y="10329"/>
                  </a:lnTo>
                  <a:cubicBezTo>
                    <a:pt x="1736939" y="4096"/>
                    <a:pt x="1730920" y="0"/>
                    <a:pt x="1724220" y="0"/>
                  </a:cubicBezTo>
                  <a:close/>
                </a:path>
              </a:pathLst>
            </a:custGeom>
            <a:solidFill>
              <a:srgbClr val="E1E1E1">
                <a:alpha val="9490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738480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7536" y="2389263"/>
            <a:ext cx="7984517" cy="8590362"/>
            <a:chOff x="0" y="0"/>
            <a:chExt cx="478852" cy="515186"/>
          </a:xfrm>
        </p:grpSpPr>
        <p:sp>
          <p:nvSpPr>
            <p:cNvPr id="6" name="Freeform 6"/>
            <p:cNvSpPr/>
            <p:nvPr/>
          </p:nvSpPr>
          <p:spPr>
            <a:xfrm>
              <a:off x="13230" y="0"/>
              <a:ext cx="452391" cy="515186"/>
            </a:xfrm>
            <a:custGeom>
              <a:avLst/>
              <a:gdLst/>
              <a:ahLst/>
              <a:cxnLst/>
              <a:rect l="l" t="t" r="r" b="b"/>
              <a:pathLst>
                <a:path w="452391" h="515186">
                  <a:moveTo>
                    <a:pt x="215880" y="0"/>
                  </a:moveTo>
                  <a:lnTo>
                    <a:pt x="33312" y="0"/>
                  </a:lnTo>
                  <a:cubicBezTo>
                    <a:pt x="22828" y="0"/>
                    <a:pt x="13024" y="5187"/>
                    <a:pt x="7126" y="13853"/>
                  </a:cubicBezTo>
                  <a:cubicBezTo>
                    <a:pt x="1228" y="22520"/>
                    <a:pt x="0" y="33544"/>
                    <a:pt x="3847" y="43296"/>
                  </a:cubicBezTo>
                  <a:lnTo>
                    <a:pt x="172893" y="471890"/>
                  </a:lnTo>
                  <a:cubicBezTo>
                    <a:pt x="183198" y="498016"/>
                    <a:pt x="208427" y="515186"/>
                    <a:pt x="236512" y="515186"/>
                  </a:cubicBezTo>
                  <a:lnTo>
                    <a:pt x="419080" y="515186"/>
                  </a:lnTo>
                  <a:cubicBezTo>
                    <a:pt x="429563" y="515186"/>
                    <a:pt x="439368" y="509999"/>
                    <a:pt x="445266" y="501332"/>
                  </a:cubicBezTo>
                  <a:cubicBezTo>
                    <a:pt x="451164" y="492666"/>
                    <a:pt x="452392" y="481642"/>
                    <a:pt x="448545" y="471890"/>
                  </a:cubicBezTo>
                  <a:lnTo>
                    <a:pt x="279499" y="43296"/>
                  </a:lnTo>
                  <a:cubicBezTo>
                    <a:pt x="269194" y="17170"/>
                    <a:pt x="243965" y="0"/>
                    <a:pt x="215880" y="0"/>
                  </a:cubicBezTo>
                  <a:close/>
                </a:path>
              </a:pathLst>
            </a:custGeom>
            <a:solidFill>
              <a:srgbClr val="00397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275652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37978" y="-2716886"/>
            <a:ext cx="6583635" cy="3230754"/>
            <a:chOff x="0" y="0"/>
            <a:chExt cx="1049846" cy="515186"/>
          </a:xfrm>
        </p:grpSpPr>
        <p:sp>
          <p:nvSpPr>
            <p:cNvPr id="9" name="Freeform 9"/>
            <p:cNvSpPr/>
            <p:nvPr/>
          </p:nvSpPr>
          <p:spPr>
            <a:xfrm>
              <a:off x="7020" y="0"/>
              <a:ext cx="1035807" cy="515186"/>
            </a:xfrm>
            <a:custGeom>
              <a:avLst/>
              <a:gdLst/>
              <a:ahLst/>
              <a:cxnLst/>
              <a:rect l="l" t="t" r="r" b="b"/>
              <a:pathLst>
                <a:path w="1035807" h="515186">
                  <a:moveTo>
                    <a:pt x="814932" y="0"/>
                  </a:moveTo>
                  <a:lnTo>
                    <a:pt x="17675" y="0"/>
                  </a:lnTo>
                  <a:cubicBezTo>
                    <a:pt x="12112" y="0"/>
                    <a:pt x="6910" y="2752"/>
                    <a:pt x="3781" y="7351"/>
                  </a:cubicBezTo>
                  <a:cubicBezTo>
                    <a:pt x="651" y="11949"/>
                    <a:pt x="0" y="17798"/>
                    <a:pt x="2041" y="22972"/>
                  </a:cubicBezTo>
                  <a:lnTo>
                    <a:pt x="187119" y="492214"/>
                  </a:lnTo>
                  <a:cubicBezTo>
                    <a:pt x="192587" y="506076"/>
                    <a:pt x="205973" y="515186"/>
                    <a:pt x="220875" y="515186"/>
                  </a:cubicBezTo>
                  <a:lnTo>
                    <a:pt x="1018132" y="515186"/>
                  </a:lnTo>
                  <a:cubicBezTo>
                    <a:pt x="1023694" y="515186"/>
                    <a:pt x="1028896" y="512434"/>
                    <a:pt x="1032025" y="507835"/>
                  </a:cubicBezTo>
                  <a:cubicBezTo>
                    <a:pt x="1035155" y="503237"/>
                    <a:pt x="1035806" y="497388"/>
                    <a:pt x="1033766" y="492214"/>
                  </a:cubicBezTo>
                  <a:lnTo>
                    <a:pt x="848687" y="22972"/>
                  </a:lnTo>
                  <a:cubicBezTo>
                    <a:pt x="843220" y="9110"/>
                    <a:pt x="829833" y="0"/>
                    <a:pt x="814932" y="0"/>
                  </a:cubicBezTo>
                  <a:close/>
                </a:path>
              </a:pathLst>
            </a:custGeom>
            <a:solidFill>
              <a:srgbClr val="00397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846646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763150" y="2076771"/>
            <a:ext cx="9719359" cy="506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49"/>
              </a:lnSpc>
            </a:pPr>
            <a:r>
              <a:rPr lang="en-US" sz="4999" spc="43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WHAT IS THE IMPACT OF MINIMUM WAGE INCREASES ON EMPLOYMENT RATES IN THE SERVICE SECTOR ACROSS U.S. STATES </a:t>
            </a:r>
          </a:p>
          <a:p>
            <a:pPr algn="r">
              <a:lnSpc>
                <a:spcPts val="6749"/>
              </a:lnSpc>
            </a:pPr>
            <a:r>
              <a:rPr lang="en-US" sz="4999" spc="43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BETWEEN 2014 AND 2023?</a:t>
            </a:r>
          </a:p>
          <a:p>
            <a:pPr algn="r">
              <a:lnSpc>
                <a:spcPts val="6749"/>
              </a:lnSpc>
            </a:pPr>
            <a:endParaRPr lang="en-US" sz="4999" spc="43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6038969" y="-1656480"/>
            <a:ext cx="12610003" cy="12610003"/>
            <a:chOff x="0" y="0"/>
            <a:chExt cx="37861075" cy="378610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861112" cy="37861112"/>
            </a:xfrm>
            <a:custGeom>
              <a:avLst/>
              <a:gdLst/>
              <a:ahLst/>
              <a:cxnLst/>
              <a:rect l="l" t="t" r="r" b="b"/>
              <a:pathLst>
                <a:path w="37861112" h="37861112">
                  <a:moveTo>
                    <a:pt x="0" y="0"/>
                  </a:moveTo>
                  <a:lnTo>
                    <a:pt x="0" y="37861112"/>
                  </a:lnTo>
                  <a:lnTo>
                    <a:pt x="37861112" y="37861112"/>
                  </a:lnTo>
                  <a:lnTo>
                    <a:pt x="37861112" y="37860985"/>
                  </a:lnTo>
                  <a:lnTo>
                    <a:pt x="22806913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34908" y="4648521"/>
            <a:ext cx="2609775" cy="3308364"/>
            <a:chOff x="0" y="0"/>
            <a:chExt cx="406400" cy="515186"/>
          </a:xfrm>
        </p:grpSpPr>
        <p:sp>
          <p:nvSpPr>
            <p:cNvPr id="15" name="Freeform 15"/>
            <p:cNvSpPr/>
            <p:nvPr/>
          </p:nvSpPr>
          <p:spPr>
            <a:xfrm>
              <a:off x="25298" y="0"/>
              <a:ext cx="355803" cy="515186"/>
            </a:xfrm>
            <a:custGeom>
              <a:avLst/>
              <a:gdLst/>
              <a:ahLst/>
              <a:cxnLst/>
              <a:rect l="l" t="t" r="r" b="b"/>
              <a:pathLst>
                <a:path w="355803" h="515186">
                  <a:moveTo>
                    <a:pt x="88907" y="0"/>
                  </a:moveTo>
                  <a:lnTo>
                    <a:pt x="63697" y="0"/>
                  </a:lnTo>
                  <a:cubicBezTo>
                    <a:pt x="43652" y="0"/>
                    <a:pt x="24905" y="9918"/>
                    <a:pt x="13627" y="26490"/>
                  </a:cubicBezTo>
                  <a:cubicBezTo>
                    <a:pt x="2348" y="43062"/>
                    <a:pt x="0" y="64141"/>
                    <a:pt x="7355" y="82788"/>
                  </a:cubicBezTo>
                  <a:lnTo>
                    <a:pt x="145249" y="432398"/>
                  </a:lnTo>
                  <a:cubicBezTo>
                    <a:pt x="164952" y="482354"/>
                    <a:pt x="213195" y="515186"/>
                    <a:pt x="266897" y="515186"/>
                  </a:cubicBezTo>
                  <a:lnTo>
                    <a:pt x="292107" y="515186"/>
                  </a:lnTo>
                  <a:cubicBezTo>
                    <a:pt x="312152" y="515186"/>
                    <a:pt x="330899" y="505268"/>
                    <a:pt x="342177" y="488696"/>
                  </a:cubicBezTo>
                  <a:cubicBezTo>
                    <a:pt x="353456" y="472124"/>
                    <a:pt x="355804" y="451045"/>
                    <a:pt x="348449" y="432398"/>
                  </a:cubicBezTo>
                  <a:lnTo>
                    <a:pt x="210555" y="82788"/>
                  </a:lnTo>
                  <a:cubicBezTo>
                    <a:pt x="190852" y="32832"/>
                    <a:pt x="142609" y="0"/>
                    <a:pt x="889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BBEF4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28575"/>
              <a:ext cx="203200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960784" y="-1243766"/>
            <a:ext cx="3264578" cy="2272466"/>
            <a:chOff x="0" y="0"/>
            <a:chExt cx="740106" cy="515186"/>
          </a:xfrm>
        </p:grpSpPr>
        <p:sp>
          <p:nvSpPr>
            <p:cNvPr id="18" name="Freeform 18"/>
            <p:cNvSpPr/>
            <p:nvPr/>
          </p:nvSpPr>
          <p:spPr>
            <a:xfrm>
              <a:off x="11460" y="0"/>
              <a:ext cx="717185" cy="515186"/>
            </a:xfrm>
            <a:custGeom>
              <a:avLst/>
              <a:gdLst/>
              <a:ahLst/>
              <a:cxnLst/>
              <a:rect l="l" t="t" r="r" b="b"/>
              <a:pathLst>
                <a:path w="717185" h="515186">
                  <a:moveTo>
                    <a:pt x="485130" y="0"/>
                  </a:moveTo>
                  <a:lnTo>
                    <a:pt x="28855" y="0"/>
                  </a:lnTo>
                  <a:cubicBezTo>
                    <a:pt x="19775" y="0"/>
                    <a:pt x="11282" y="4493"/>
                    <a:pt x="6173" y="12000"/>
                  </a:cubicBezTo>
                  <a:cubicBezTo>
                    <a:pt x="1064" y="19507"/>
                    <a:pt x="0" y="29056"/>
                    <a:pt x="3332" y="37504"/>
                  </a:cubicBezTo>
                  <a:lnTo>
                    <a:pt x="176948" y="477682"/>
                  </a:lnTo>
                  <a:cubicBezTo>
                    <a:pt x="185874" y="500313"/>
                    <a:pt x="207728" y="515186"/>
                    <a:pt x="232055" y="515186"/>
                  </a:cubicBezTo>
                  <a:lnTo>
                    <a:pt x="688330" y="515186"/>
                  </a:lnTo>
                  <a:cubicBezTo>
                    <a:pt x="697411" y="515186"/>
                    <a:pt x="705903" y="510693"/>
                    <a:pt x="711012" y="503186"/>
                  </a:cubicBezTo>
                  <a:cubicBezTo>
                    <a:pt x="716122" y="495679"/>
                    <a:pt x="717185" y="486130"/>
                    <a:pt x="713853" y="477682"/>
                  </a:cubicBezTo>
                  <a:lnTo>
                    <a:pt x="540238" y="37504"/>
                  </a:lnTo>
                  <a:cubicBezTo>
                    <a:pt x="531312" y="14873"/>
                    <a:pt x="509457" y="0"/>
                    <a:pt x="4851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BBEF4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28575"/>
              <a:ext cx="536906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44682" y="8406499"/>
            <a:ext cx="2635310" cy="2973241"/>
            <a:chOff x="0" y="0"/>
            <a:chExt cx="456631" cy="515186"/>
          </a:xfrm>
        </p:grpSpPr>
        <p:sp>
          <p:nvSpPr>
            <p:cNvPr id="21" name="Freeform 21"/>
            <p:cNvSpPr/>
            <p:nvPr/>
          </p:nvSpPr>
          <p:spPr>
            <a:xfrm>
              <a:off x="17537" y="0"/>
              <a:ext cx="421556" cy="515186"/>
            </a:xfrm>
            <a:custGeom>
              <a:avLst/>
              <a:gdLst/>
              <a:ahLst/>
              <a:cxnLst/>
              <a:rect l="l" t="t" r="r" b="b"/>
              <a:pathLst>
                <a:path w="421556" h="515186">
                  <a:moveTo>
                    <a:pt x="174201" y="0"/>
                  </a:moveTo>
                  <a:lnTo>
                    <a:pt x="44156" y="0"/>
                  </a:lnTo>
                  <a:cubicBezTo>
                    <a:pt x="30260" y="0"/>
                    <a:pt x="17264" y="6875"/>
                    <a:pt x="9446" y="18363"/>
                  </a:cubicBezTo>
                  <a:cubicBezTo>
                    <a:pt x="1628" y="29851"/>
                    <a:pt x="0" y="44464"/>
                    <a:pt x="5099" y="57390"/>
                  </a:cubicBezTo>
                  <a:lnTo>
                    <a:pt x="163027" y="457796"/>
                  </a:lnTo>
                  <a:cubicBezTo>
                    <a:pt x="176686" y="492426"/>
                    <a:pt x="210129" y="515186"/>
                    <a:pt x="247356" y="515186"/>
                  </a:cubicBezTo>
                  <a:lnTo>
                    <a:pt x="377401" y="515186"/>
                  </a:lnTo>
                  <a:cubicBezTo>
                    <a:pt x="391297" y="515186"/>
                    <a:pt x="404293" y="508310"/>
                    <a:pt x="412111" y="496822"/>
                  </a:cubicBezTo>
                  <a:cubicBezTo>
                    <a:pt x="419929" y="485334"/>
                    <a:pt x="421557" y="470722"/>
                    <a:pt x="416458" y="457796"/>
                  </a:cubicBezTo>
                  <a:lnTo>
                    <a:pt x="258530" y="57390"/>
                  </a:lnTo>
                  <a:cubicBezTo>
                    <a:pt x="244871" y="22760"/>
                    <a:pt x="211428" y="0"/>
                    <a:pt x="174201" y="0"/>
                  </a:cubicBezTo>
                  <a:close/>
                </a:path>
              </a:pathLst>
            </a:custGeom>
            <a:solidFill>
              <a:srgbClr val="BBEF4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28575"/>
              <a:ext cx="253431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95324" y="0"/>
            <a:ext cx="5473676" cy="10287000"/>
            <a:chOff x="0" y="0"/>
            <a:chExt cx="729823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067" r="10067"/>
            <a:stretch>
              <a:fillRect/>
            </a:stretch>
          </p:blipFill>
          <p:spPr>
            <a:xfrm flipH="1">
              <a:off x="0" y="0"/>
              <a:ext cx="7298234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979952" y="2928128"/>
            <a:ext cx="4430744" cy="443074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EF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13297" y="3161473"/>
            <a:ext cx="3964055" cy="396405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07970" y="3356153"/>
            <a:ext cx="3574708" cy="357469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5848" r="-103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162050"/>
            <a:ext cx="8430517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  <a:spcBef>
                <a:spcPct val="0"/>
              </a:spcBef>
            </a:pPr>
            <a:r>
              <a:rPr lang="en-US" sz="4500" spc="22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Implication for Stakeholders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123373"/>
            <a:ext cx="9460983" cy="515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Policymakers can consider raising the minimum wage without necessarily worrying about negative employment impacts. This could lead to a better quality of life for low-wage workers, as higher wages may reduce poverty and improve economic security without sacrificing jobs.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0" lvl="1" indent="-323850" algn="just">
              <a:lnSpc>
                <a:spcPts val="372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finding can provide support for minimum wage campaigns with more confidence that it will not negatively affect job availability.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4534" y="2415540"/>
            <a:ext cx="4119950" cy="4114800"/>
          </a:xfrm>
          <a:custGeom>
            <a:avLst/>
            <a:gdLst/>
            <a:ahLst/>
            <a:cxnLst/>
            <a:rect l="l" t="t" r="r" b="b"/>
            <a:pathLst>
              <a:path w="4119950" h="4114800">
                <a:moveTo>
                  <a:pt x="0" y="0"/>
                </a:moveTo>
                <a:lnTo>
                  <a:pt x="4119950" y="0"/>
                </a:lnTo>
                <a:lnTo>
                  <a:pt x="4119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04337" y="3632768"/>
            <a:ext cx="1680345" cy="1680345"/>
          </a:xfrm>
          <a:custGeom>
            <a:avLst/>
            <a:gdLst/>
            <a:ahLst/>
            <a:cxnLst/>
            <a:rect l="l" t="t" r="r" b="b"/>
            <a:pathLst>
              <a:path w="1680345" h="1680345">
                <a:moveTo>
                  <a:pt x="0" y="0"/>
                </a:moveTo>
                <a:lnTo>
                  <a:pt x="1680345" y="0"/>
                </a:lnTo>
                <a:lnTo>
                  <a:pt x="1680345" y="1680344"/>
                </a:lnTo>
                <a:lnTo>
                  <a:pt x="0" y="1680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898472" y="3907882"/>
            <a:ext cx="1130116" cy="1130116"/>
          </a:xfrm>
          <a:custGeom>
            <a:avLst/>
            <a:gdLst/>
            <a:ahLst/>
            <a:cxnLst/>
            <a:rect l="l" t="t" r="r" b="b"/>
            <a:pathLst>
              <a:path w="1130116" h="1130116">
                <a:moveTo>
                  <a:pt x="0" y="0"/>
                </a:moveTo>
                <a:lnTo>
                  <a:pt x="1130116" y="0"/>
                </a:lnTo>
                <a:lnTo>
                  <a:pt x="1130116" y="1130116"/>
                </a:lnTo>
                <a:lnTo>
                  <a:pt x="0" y="1130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03726" y="6855407"/>
            <a:ext cx="881567" cy="881567"/>
          </a:xfrm>
          <a:custGeom>
            <a:avLst/>
            <a:gdLst/>
            <a:ahLst/>
            <a:cxnLst/>
            <a:rect l="l" t="t" r="r" b="b"/>
            <a:pathLst>
              <a:path w="881567" h="881567">
                <a:moveTo>
                  <a:pt x="0" y="0"/>
                </a:moveTo>
                <a:lnTo>
                  <a:pt x="881567" y="0"/>
                </a:lnTo>
                <a:lnTo>
                  <a:pt x="881567" y="881567"/>
                </a:lnTo>
                <a:lnTo>
                  <a:pt x="0" y="881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85790" y="3866942"/>
            <a:ext cx="1254330" cy="1211997"/>
          </a:xfrm>
          <a:custGeom>
            <a:avLst/>
            <a:gdLst/>
            <a:ahLst/>
            <a:cxnLst/>
            <a:rect l="l" t="t" r="r" b="b"/>
            <a:pathLst>
              <a:path w="1254330" h="1211997">
                <a:moveTo>
                  <a:pt x="0" y="0"/>
                </a:moveTo>
                <a:lnTo>
                  <a:pt x="1254331" y="0"/>
                </a:lnTo>
                <a:lnTo>
                  <a:pt x="1254331" y="1211996"/>
                </a:lnTo>
                <a:lnTo>
                  <a:pt x="0" y="121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09650"/>
            <a:ext cx="5611421" cy="1405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  <a:spcBef>
                <a:spcPct val="0"/>
              </a:spcBef>
            </a:pPr>
            <a:r>
              <a:rPr lang="en-US" sz="4500" spc="22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Ethical, Legal, and Societal Implications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347" y="3604193"/>
            <a:ext cx="4313118" cy="17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27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 raises ethical questions about whether society is doing enough to support low-wage workers and reduce inequality.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1131" y="8070349"/>
            <a:ext cx="9757308" cy="1388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Legal frameworks around minimum wage are often a balance between worker protection and economic concerns. If evidence shows no adverse employment effects, existing minimum wage laws may need to be revisited and updated to better protect workers.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3650" y="3592703"/>
            <a:ext cx="3986220" cy="1731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8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IIt suggests that other mechanisms beyond just wage increases are needed to address systemic economic disparities.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616" y="7044134"/>
            <a:ext cx="15666076" cy="4156681"/>
            <a:chOff x="0" y="0"/>
            <a:chExt cx="1941680" cy="515186"/>
          </a:xfrm>
        </p:grpSpPr>
        <p:sp>
          <p:nvSpPr>
            <p:cNvPr id="3" name="Freeform 3"/>
            <p:cNvSpPr/>
            <p:nvPr/>
          </p:nvSpPr>
          <p:spPr>
            <a:xfrm>
              <a:off x="2950" y="0"/>
              <a:ext cx="1935779" cy="515186"/>
            </a:xfrm>
            <a:custGeom>
              <a:avLst/>
              <a:gdLst/>
              <a:ahLst/>
              <a:cxnLst/>
              <a:rect l="l" t="t" r="r" b="b"/>
              <a:pathLst>
                <a:path w="1935779" h="515186">
                  <a:moveTo>
                    <a:pt x="1725152" y="0"/>
                  </a:moveTo>
                  <a:lnTo>
                    <a:pt x="7428" y="0"/>
                  </a:lnTo>
                  <a:cubicBezTo>
                    <a:pt x="5090" y="0"/>
                    <a:pt x="2904" y="1157"/>
                    <a:pt x="1589" y="3089"/>
                  </a:cubicBezTo>
                  <a:cubicBezTo>
                    <a:pt x="274" y="5022"/>
                    <a:pt x="0" y="7480"/>
                    <a:pt x="858" y="9654"/>
                  </a:cubicBezTo>
                  <a:lnTo>
                    <a:pt x="196442" y="505532"/>
                  </a:lnTo>
                  <a:cubicBezTo>
                    <a:pt x="198740" y="511357"/>
                    <a:pt x="204366" y="515186"/>
                    <a:pt x="210628" y="515186"/>
                  </a:cubicBezTo>
                  <a:lnTo>
                    <a:pt x="1928352" y="515186"/>
                  </a:lnTo>
                  <a:cubicBezTo>
                    <a:pt x="1930689" y="515186"/>
                    <a:pt x="1932875" y="514029"/>
                    <a:pt x="1934190" y="512097"/>
                  </a:cubicBezTo>
                  <a:cubicBezTo>
                    <a:pt x="1935506" y="510164"/>
                    <a:pt x="1935780" y="507706"/>
                    <a:pt x="1934922" y="505532"/>
                  </a:cubicBezTo>
                  <a:lnTo>
                    <a:pt x="1739337" y="9654"/>
                  </a:lnTo>
                  <a:cubicBezTo>
                    <a:pt x="1737040" y="3829"/>
                    <a:pt x="1731414" y="0"/>
                    <a:pt x="1725152" y="0"/>
                  </a:cubicBezTo>
                  <a:close/>
                </a:path>
              </a:pathLst>
            </a:custGeom>
            <a:solidFill>
              <a:srgbClr val="E1E1E1">
                <a:alpha val="9490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738480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356607" y="1508194"/>
            <a:ext cx="19496313" cy="9191023"/>
            <a:chOff x="0" y="0"/>
            <a:chExt cx="1092830" cy="515186"/>
          </a:xfrm>
        </p:grpSpPr>
        <p:sp>
          <p:nvSpPr>
            <p:cNvPr id="6" name="Freeform 6"/>
            <p:cNvSpPr/>
            <p:nvPr/>
          </p:nvSpPr>
          <p:spPr>
            <a:xfrm>
              <a:off x="5418" y="0"/>
              <a:ext cx="1081994" cy="515186"/>
            </a:xfrm>
            <a:custGeom>
              <a:avLst/>
              <a:gdLst/>
              <a:ahLst/>
              <a:cxnLst/>
              <a:rect l="l" t="t" r="r" b="b"/>
              <a:pathLst>
                <a:path w="1081994" h="515186">
                  <a:moveTo>
                    <a:pt x="865151" y="0"/>
                  </a:moveTo>
                  <a:lnTo>
                    <a:pt x="13643" y="0"/>
                  </a:lnTo>
                  <a:cubicBezTo>
                    <a:pt x="9349" y="0"/>
                    <a:pt x="5334" y="2124"/>
                    <a:pt x="2919" y="5674"/>
                  </a:cubicBezTo>
                  <a:cubicBezTo>
                    <a:pt x="503" y="9223"/>
                    <a:pt x="0" y="13737"/>
                    <a:pt x="1576" y="17731"/>
                  </a:cubicBezTo>
                  <a:lnTo>
                    <a:pt x="190788" y="497455"/>
                  </a:lnTo>
                  <a:cubicBezTo>
                    <a:pt x="195009" y="508154"/>
                    <a:pt x="205341" y="515186"/>
                    <a:pt x="216843" y="515186"/>
                  </a:cubicBezTo>
                  <a:lnTo>
                    <a:pt x="1068351" y="515186"/>
                  </a:lnTo>
                  <a:cubicBezTo>
                    <a:pt x="1072645" y="515186"/>
                    <a:pt x="1076660" y="513062"/>
                    <a:pt x="1079075" y="509512"/>
                  </a:cubicBezTo>
                  <a:cubicBezTo>
                    <a:pt x="1081491" y="505963"/>
                    <a:pt x="1081994" y="501448"/>
                    <a:pt x="1080419" y="497455"/>
                  </a:cubicBezTo>
                  <a:lnTo>
                    <a:pt x="891206" y="17731"/>
                  </a:lnTo>
                  <a:cubicBezTo>
                    <a:pt x="886986" y="7032"/>
                    <a:pt x="876653" y="0"/>
                    <a:pt x="865151" y="0"/>
                  </a:cubicBezTo>
                  <a:close/>
                </a:path>
              </a:pathLst>
            </a:custGeom>
            <a:solidFill>
              <a:srgbClr val="00397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889630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34025"/>
            <a:ext cx="8698638" cy="198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39"/>
              </a:lnSpc>
            </a:pPr>
            <a:r>
              <a:rPr lang="en-US" sz="13281" spc="67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37978" y="-2716886"/>
            <a:ext cx="6583635" cy="3230754"/>
            <a:chOff x="0" y="0"/>
            <a:chExt cx="1049846" cy="515186"/>
          </a:xfrm>
        </p:grpSpPr>
        <p:sp>
          <p:nvSpPr>
            <p:cNvPr id="10" name="Freeform 10"/>
            <p:cNvSpPr/>
            <p:nvPr/>
          </p:nvSpPr>
          <p:spPr>
            <a:xfrm>
              <a:off x="7020" y="0"/>
              <a:ext cx="1035807" cy="515186"/>
            </a:xfrm>
            <a:custGeom>
              <a:avLst/>
              <a:gdLst/>
              <a:ahLst/>
              <a:cxnLst/>
              <a:rect l="l" t="t" r="r" b="b"/>
              <a:pathLst>
                <a:path w="1035807" h="515186">
                  <a:moveTo>
                    <a:pt x="814932" y="0"/>
                  </a:moveTo>
                  <a:lnTo>
                    <a:pt x="17675" y="0"/>
                  </a:lnTo>
                  <a:cubicBezTo>
                    <a:pt x="12112" y="0"/>
                    <a:pt x="6910" y="2752"/>
                    <a:pt x="3781" y="7351"/>
                  </a:cubicBezTo>
                  <a:cubicBezTo>
                    <a:pt x="651" y="11949"/>
                    <a:pt x="0" y="17798"/>
                    <a:pt x="2041" y="22972"/>
                  </a:cubicBezTo>
                  <a:lnTo>
                    <a:pt x="187119" y="492214"/>
                  </a:lnTo>
                  <a:cubicBezTo>
                    <a:pt x="192587" y="506076"/>
                    <a:pt x="205973" y="515186"/>
                    <a:pt x="220875" y="515186"/>
                  </a:cubicBezTo>
                  <a:lnTo>
                    <a:pt x="1018132" y="515186"/>
                  </a:lnTo>
                  <a:cubicBezTo>
                    <a:pt x="1023694" y="515186"/>
                    <a:pt x="1028896" y="512434"/>
                    <a:pt x="1032025" y="507835"/>
                  </a:cubicBezTo>
                  <a:cubicBezTo>
                    <a:pt x="1035155" y="503237"/>
                    <a:pt x="1035806" y="497388"/>
                    <a:pt x="1033766" y="492214"/>
                  </a:cubicBezTo>
                  <a:lnTo>
                    <a:pt x="848687" y="22972"/>
                  </a:lnTo>
                  <a:cubicBezTo>
                    <a:pt x="843220" y="9110"/>
                    <a:pt x="829833" y="0"/>
                    <a:pt x="814932" y="0"/>
                  </a:cubicBezTo>
                  <a:close/>
                </a:path>
              </a:pathLst>
            </a:custGeom>
            <a:solidFill>
              <a:srgbClr val="00397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846646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60784" y="-1243766"/>
            <a:ext cx="3264578" cy="2272466"/>
            <a:chOff x="0" y="0"/>
            <a:chExt cx="740106" cy="515186"/>
          </a:xfrm>
        </p:grpSpPr>
        <p:sp>
          <p:nvSpPr>
            <p:cNvPr id="13" name="Freeform 13"/>
            <p:cNvSpPr/>
            <p:nvPr/>
          </p:nvSpPr>
          <p:spPr>
            <a:xfrm>
              <a:off x="11460" y="0"/>
              <a:ext cx="717185" cy="515186"/>
            </a:xfrm>
            <a:custGeom>
              <a:avLst/>
              <a:gdLst/>
              <a:ahLst/>
              <a:cxnLst/>
              <a:rect l="l" t="t" r="r" b="b"/>
              <a:pathLst>
                <a:path w="717185" h="515186">
                  <a:moveTo>
                    <a:pt x="485130" y="0"/>
                  </a:moveTo>
                  <a:lnTo>
                    <a:pt x="28855" y="0"/>
                  </a:lnTo>
                  <a:cubicBezTo>
                    <a:pt x="19775" y="0"/>
                    <a:pt x="11282" y="4493"/>
                    <a:pt x="6173" y="12000"/>
                  </a:cubicBezTo>
                  <a:cubicBezTo>
                    <a:pt x="1064" y="19507"/>
                    <a:pt x="0" y="29056"/>
                    <a:pt x="3332" y="37504"/>
                  </a:cubicBezTo>
                  <a:lnTo>
                    <a:pt x="176948" y="477682"/>
                  </a:lnTo>
                  <a:cubicBezTo>
                    <a:pt x="185874" y="500313"/>
                    <a:pt x="207728" y="515186"/>
                    <a:pt x="232055" y="515186"/>
                  </a:cubicBezTo>
                  <a:lnTo>
                    <a:pt x="688330" y="515186"/>
                  </a:lnTo>
                  <a:cubicBezTo>
                    <a:pt x="697411" y="515186"/>
                    <a:pt x="705903" y="510693"/>
                    <a:pt x="711012" y="503186"/>
                  </a:cubicBezTo>
                  <a:cubicBezTo>
                    <a:pt x="716122" y="495679"/>
                    <a:pt x="717185" y="486130"/>
                    <a:pt x="713853" y="477682"/>
                  </a:cubicBezTo>
                  <a:lnTo>
                    <a:pt x="540238" y="37504"/>
                  </a:lnTo>
                  <a:cubicBezTo>
                    <a:pt x="531312" y="14873"/>
                    <a:pt x="509457" y="0"/>
                    <a:pt x="4851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BBEF4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536906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76270" y="8227573"/>
            <a:ext cx="2635310" cy="2973241"/>
            <a:chOff x="0" y="0"/>
            <a:chExt cx="456631" cy="515186"/>
          </a:xfrm>
        </p:grpSpPr>
        <p:sp>
          <p:nvSpPr>
            <p:cNvPr id="16" name="Freeform 16"/>
            <p:cNvSpPr/>
            <p:nvPr/>
          </p:nvSpPr>
          <p:spPr>
            <a:xfrm>
              <a:off x="17537" y="0"/>
              <a:ext cx="421556" cy="515186"/>
            </a:xfrm>
            <a:custGeom>
              <a:avLst/>
              <a:gdLst/>
              <a:ahLst/>
              <a:cxnLst/>
              <a:rect l="l" t="t" r="r" b="b"/>
              <a:pathLst>
                <a:path w="421556" h="515186">
                  <a:moveTo>
                    <a:pt x="174201" y="0"/>
                  </a:moveTo>
                  <a:lnTo>
                    <a:pt x="44156" y="0"/>
                  </a:lnTo>
                  <a:cubicBezTo>
                    <a:pt x="30260" y="0"/>
                    <a:pt x="17264" y="6875"/>
                    <a:pt x="9446" y="18363"/>
                  </a:cubicBezTo>
                  <a:cubicBezTo>
                    <a:pt x="1628" y="29851"/>
                    <a:pt x="0" y="44464"/>
                    <a:pt x="5099" y="57390"/>
                  </a:cubicBezTo>
                  <a:lnTo>
                    <a:pt x="163027" y="457796"/>
                  </a:lnTo>
                  <a:cubicBezTo>
                    <a:pt x="176686" y="492426"/>
                    <a:pt x="210129" y="515186"/>
                    <a:pt x="247356" y="515186"/>
                  </a:cubicBezTo>
                  <a:lnTo>
                    <a:pt x="377401" y="515186"/>
                  </a:lnTo>
                  <a:cubicBezTo>
                    <a:pt x="391297" y="515186"/>
                    <a:pt x="404293" y="508310"/>
                    <a:pt x="412111" y="496822"/>
                  </a:cubicBezTo>
                  <a:cubicBezTo>
                    <a:pt x="419929" y="485334"/>
                    <a:pt x="421557" y="470722"/>
                    <a:pt x="416458" y="457796"/>
                  </a:cubicBezTo>
                  <a:lnTo>
                    <a:pt x="258530" y="57390"/>
                  </a:lnTo>
                  <a:cubicBezTo>
                    <a:pt x="244871" y="22760"/>
                    <a:pt x="211428" y="0"/>
                    <a:pt x="174201" y="0"/>
                  </a:cubicBezTo>
                  <a:close/>
                </a:path>
              </a:pathLst>
            </a:custGeom>
            <a:solidFill>
              <a:srgbClr val="BBEF4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253431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23322" y="1158189"/>
            <a:ext cx="2635310" cy="2973241"/>
            <a:chOff x="0" y="0"/>
            <a:chExt cx="456631" cy="515186"/>
          </a:xfrm>
        </p:grpSpPr>
        <p:sp>
          <p:nvSpPr>
            <p:cNvPr id="19" name="Freeform 19"/>
            <p:cNvSpPr/>
            <p:nvPr/>
          </p:nvSpPr>
          <p:spPr>
            <a:xfrm>
              <a:off x="17537" y="0"/>
              <a:ext cx="421556" cy="515186"/>
            </a:xfrm>
            <a:custGeom>
              <a:avLst/>
              <a:gdLst/>
              <a:ahLst/>
              <a:cxnLst/>
              <a:rect l="l" t="t" r="r" b="b"/>
              <a:pathLst>
                <a:path w="421556" h="515186">
                  <a:moveTo>
                    <a:pt x="174201" y="0"/>
                  </a:moveTo>
                  <a:lnTo>
                    <a:pt x="44156" y="0"/>
                  </a:lnTo>
                  <a:cubicBezTo>
                    <a:pt x="30260" y="0"/>
                    <a:pt x="17264" y="6875"/>
                    <a:pt x="9446" y="18363"/>
                  </a:cubicBezTo>
                  <a:cubicBezTo>
                    <a:pt x="1628" y="29851"/>
                    <a:pt x="0" y="44464"/>
                    <a:pt x="5099" y="57390"/>
                  </a:cubicBezTo>
                  <a:lnTo>
                    <a:pt x="163027" y="457796"/>
                  </a:lnTo>
                  <a:cubicBezTo>
                    <a:pt x="176686" y="492426"/>
                    <a:pt x="210129" y="515186"/>
                    <a:pt x="247356" y="515186"/>
                  </a:cubicBezTo>
                  <a:lnTo>
                    <a:pt x="377401" y="515186"/>
                  </a:lnTo>
                  <a:cubicBezTo>
                    <a:pt x="391297" y="515186"/>
                    <a:pt x="404293" y="508310"/>
                    <a:pt x="412111" y="496822"/>
                  </a:cubicBezTo>
                  <a:cubicBezTo>
                    <a:pt x="419929" y="485334"/>
                    <a:pt x="421557" y="470722"/>
                    <a:pt x="416458" y="457796"/>
                  </a:cubicBezTo>
                  <a:lnTo>
                    <a:pt x="258530" y="57390"/>
                  </a:lnTo>
                  <a:cubicBezTo>
                    <a:pt x="244871" y="22760"/>
                    <a:pt x="211428" y="0"/>
                    <a:pt x="174201" y="0"/>
                  </a:cubicBezTo>
                  <a:close/>
                </a:path>
              </a:pathLst>
            </a:custGeom>
            <a:solidFill>
              <a:srgbClr val="BBEF4C">
                <a:alpha val="88627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28575"/>
              <a:ext cx="253431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48123" y="4922641"/>
            <a:ext cx="130110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543050"/>
            <a:ext cx="18288000" cy="5143500"/>
            <a:chOff x="0" y="0"/>
            <a:chExt cx="24384000" cy="6858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63000"/>
            </a:blip>
            <a:srcRect t="11604" b="11604"/>
            <a:stretch>
              <a:fillRect/>
            </a:stretch>
          </p:blipFill>
          <p:spPr>
            <a:xfrm>
              <a:off x="0" y="0"/>
              <a:ext cx="24384000" cy="6858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426210"/>
            <a:ext cx="6470265" cy="217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999" spc="35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RETRIEVAL</a:t>
            </a:r>
          </a:p>
          <a:p>
            <a:pPr algn="l">
              <a:lnSpc>
                <a:spcPts val="8679"/>
              </a:lnSpc>
              <a:spcBef>
                <a:spcPct val="0"/>
              </a:spcBef>
            </a:pPr>
            <a:endParaRPr lang="en-US" sz="6999" spc="356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095875"/>
            <a:ext cx="7197028" cy="328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Minimum wage data ($):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U.S. Department of Labor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50 states, no territories</a:t>
            </a:r>
          </a:p>
          <a:p>
            <a:pPr marL="755651" lvl="1" indent="-377825" algn="just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take average for states with more than 1 minimum wage amounts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85182" y="5095875"/>
            <a:ext cx="8633923" cy="220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Unemployment rate data (%):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4" tooltip="https://www.bls.gov/"/>
              </a:rPr>
              <a:t>U.S. Bureau of Labor Statistics</a:t>
            </a:r>
          </a:p>
          <a:p>
            <a:pPr marL="755651" lvl="1" indent="-377825" algn="just">
              <a:lnSpc>
                <a:spcPts val="434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seasonally adjusted</a:t>
            </a:r>
          </a:p>
          <a:p>
            <a:pPr algn="just">
              <a:lnSpc>
                <a:spcPts val="434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6291"/>
            <a:ext cx="15941347" cy="10162609"/>
          </a:xfrm>
          <a:custGeom>
            <a:avLst/>
            <a:gdLst/>
            <a:ahLst/>
            <a:cxnLst/>
            <a:rect l="l" t="t" r="r" b="b"/>
            <a:pathLst>
              <a:path w="15941347" h="10162609">
                <a:moveTo>
                  <a:pt x="0" y="0"/>
                </a:moveTo>
                <a:lnTo>
                  <a:pt x="15941347" y="0"/>
                </a:lnTo>
                <a:lnTo>
                  <a:pt x="15941347" y="10162609"/>
                </a:lnTo>
                <a:lnTo>
                  <a:pt x="0" y="1016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186" y="0"/>
            <a:ext cx="15645627" cy="10287000"/>
          </a:xfrm>
          <a:custGeom>
            <a:avLst/>
            <a:gdLst/>
            <a:ahLst/>
            <a:cxnLst/>
            <a:rect l="l" t="t" r="r" b="b"/>
            <a:pathLst>
              <a:path w="15645627" h="10287000">
                <a:moveTo>
                  <a:pt x="0" y="0"/>
                </a:moveTo>
                <a:lnTo>
                  <a:pt x="15645628" y="0"/>
                </a:lnTo>
                <a:lnTo>
                  <a:pt x="15645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4423" y="1698377"/>
            <a:ext cx="849850" cy="849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4423" y="2777820"/>
            <a:ext cx="849850" cy="8498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4423" y="3979123"/>
            <a:ext cx="849850" cy="8498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478155"/>
            <a:ext cx="10005492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  <a:spcBef>
                <a:spcPct val="0"/>
              </a:spcBef>
            </a:pPr>
            <a:r>
              <a:rPr lang="en-US" sz="4500" spc="22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Insights from minimum wage data: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8800" y="1760962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8800" y="2840406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8800" y="4041708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2680" y="1831618"/>
            <a:ext cx="10025318" cy="52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Federal minimum wage has been $7.25 since 2009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2680" y="2730195"/>
            <a:ext cx="12417593" cy="107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 states that haven’t raised minimum wage for the past 10 years, including Pennsylvania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2680" y="6512102"/>
            <a:ext cx="13482924" cy="271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2021 witnessed significant minimum wage increases from many states. </a:t>
            </a:r>
          </a:p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 California: Increased from $14.00 to $15.00 </a:t>
            </a:r>
          </a:p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 Virginia: Increased from $7.25 to $12.00</a:t>
            </a:r>
          </a:p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 New Jersey: Increased from $12.00 to $13.00 </a:t>
            </a:r>
          </a:p>
          <a:p>
            <a:pPr algn="l">
              <a:lnSpc>
                <a:spcPts val="4312"/>
              </a:lnSpc>
            </a:pPr>
            <a:endParaRPr lang="en-US" sz="308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3696069" y="9510376"/>
            <a:ext cx="10568553" cy="417458"/>
            <a:chOff x="0" y="0"/>
            <a:chExt cx="13042662" cy="515186"/>
          </a:xfrm>
        </p:grpSpPr>
        <p:sp>
          <p:nvSpPr>
            <p:cNvPr id="19" name="Freeform 19"/>
            <p:cNvSpPr/>
            <p:nvPr/>
          </p:nvSpPr>
          <p:spPr>
            <a:xfrm>
              <a:off x="2499" y="0"/>
              <a:ext cx="13037663" cy="515186"/>
            </a:xfrm>
            <a:custGeom>
              <a:avLst/>
              <a:gdLst/>
              <a:ahLst/>
              <a:cxnLst/>
              <a:rect l="l" t="t" r="r" b="b"/>
              <a:pathLst>
                <a:path w="13037663" h="515186">
                  <a:moveTo>
                    <a:pt x="12828173" y="0"/>
                  </a:moveTo>
                  <a:lnTo>
                    <a:pt x="6292" y="0"/>
                  </a:lnTo>
                  <a:cubicBezTo>
                    <a:pt x="4312" y="0"/>
                    <a:pt x="2460" y="980"/>
                    <a:pt x="1346" y="2617"/>
                  </a:cubicBezTo>
                  <a:cubicBezTo>
                    <a:pt x="232" y="4253"/>
                    <a:pt x="0" y="6336"/>
                    <a:pt x="726" y="8177"/>
                  </a:cubicBezTo>
                  <a:lnTo>
                    <a:pt x="197476" y="507008"/>
                  </a:lnTo>
                  <a:cubicBezTo>
                    <a:pt x="199422" y="511943"/>
                    <a:pt x="204187" y="515186"/>
                    <a:pt x="209492" y="515186"/>
                  </a:cubicBezTo>
                  <a:lnTo>
                    <a:pt x="13031372" y="515186"/>
                  </a:lnTo>
                  <a:cubicBezTo>
                    <a:pt x="13033352" y="515186"/>
                    <a:pt x="13035203" y="514206"/>
                    <a:pt x="13036318" y="512569"/>
                  </a:cubicBezTo>
                  <a:cubicBezTo>
                    <a:pt x="13037432" y="510932"/>
                    <a:pt x="13037663" y="508850"/>
                    <a:pt x="13036938" y="507008"/>
                  </a:cubicBezTo>
                  <a:lnTo>
                    <a:pt x="12840188" y="8177"/>
                  </a:lnTo>
                  <a:cubicBezTo>
                    <a:pt x="12838242" y="3243"/>
                    <a:pt x="12833477" y="0"/>
                    <a:pt x="12828173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0"/>
              <a:ext cx="12839462" cy="515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402694" y="9275036"/>
            <a:ext cx="7155303" cy="888139"/>
            <a:chOff x="0" y="0"/>
            <a:chExt cx="4150603" cy="515186"/>
          </a:xfrm>
        </p:grpSpPr>
        <p:sp>
          <p:nvSpPr>
            <p:cNvPr id="22" name="Freeform 22"/>
            <p:cNvSpPr/>
            <p:nvPr/>
          </p:nvSpPr>
          <p:spPr>
            <a:xfrm>
              <a:off x="5844" y="0"/>
              <a:ext cx="4138916" cy="515186"/>
            </a:xfrm>
            <a:custGeom>
              <a:avLst/>
              <a:gdLst/>
              <a:ahLst/>
              <a:cxnLst/>
              <a:rect l="l" t="t" r="r" b="b"/>
              <a:pathLst>
                <a:path w="4138916" h="515186">
                  <a:moveTo>
                    <a:pt x="3921002" y="0"/>
                  </a:moveTo>
                  <a:lnTo>
                    <a:pt x="14714" y="0"/>
                  </a:lnTo>
                  <a:cubicBezTo>
                    <a:pt x="10083" y="0"/>
                    <a:pt x="5753" y="2291"/>
                    <a:pt x="3147" y="6119"/>
                  </a:cubicBezTo>
                  <a:cubicBezTo>
                    <a:pt x="542" y="9947"/>
                    <a:pt x="0" y="14816"/>
                    <a:pt x="1699" y="19124"/>
                  </a:cubicBezTo>
                  <a:lnTo>
                    <a:pt x="189813" y="496062"/>
                  </a:lnTo>
                  <a:cubicBezTo>
                    <a:pt x="194365" y="507602"/>
                    <a:pt x="205509" y="515186"/>
                    <a:pt x="217914" y="515186"/>
                  </a:cubicBezTo>
                  <a:lnTo>
                    <a:pt x="4124202" y="515186"/>
                  </a:lnTo>
                  <a:cubicBezTo>
                    <a:pt x="4128832" y="515186"/>
                    <a:pt x="4133163" y="512895"/>
                    <a:pt x="4135768" y="509067"/>
                  </a:cubicBezTo>
                  <a:cubicBezTo>
                    <a:pt x="4138373" y="505239"/>
                    <a:pt x="4138915" y="500370"/>
                    <a:pt x="4137216" y="496062"/>
                  </a:cubicBezTo>
                  <a:lnTo>
                    <a:pt x="3949102" y="19124"/>
                  </a:lnTo>
                  <a:cubicBezTo>
                    <a:pt x="3944551" y="7584"/>
                    <a:pt x="3933407" y="0"/>
                    <a:pt x="3921002" y="0"/>
                  </a:cubicBezTo>
                  <a:close/>
                </a:path>
              </a:pathLst>
            </a:custGeom>
            <a:solidFill>
              <a:srgbClr val="BBEF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28575"/>
              <a:ext cx="3947403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4423" y="5124248"/>
            <a:ext cx="849850" cy="84985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528800" y="5186833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32680" y="4094954"/>
            <a:ext cx="14027997" cy="52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California, Washington made substantial jumps reflecting high cost of living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32680" y="5067098"/>
            <a:ext cx="14027997" cy="107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Coastal states generally have higher minimum wages compared to the southern and midwestern states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14423" y="6440823"/>
            <a:ext cx="849850" cy="84985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59660" y="6503409"/>
            <a:ext cx="55937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67551"/>
            <a:ext cx="16395783" cy="9919449"/>
          </a:xfrm>
          <a:custGeom>
            <a:avLst/>
            <a:gdLst/>
            <a:ahLst/>
            <a:cxnLst/>
            <a:rect l="l" t="t" r="r" b="b"/>
            <a:pathLst>
              <a:path w="16395783" h="9919449">
                <a:moveTo>
                  <a:pt x="0" y="0"/>
                </a:moveTo>
                <a:lnTo>
                  <a:pt x="16395783" y="0"/>
                </a:lnTo>
                <a:lnTo>
                  <a:pt x="16395783" y="9919449"/>
                </a:lnTo>
                <a:lnTo>
                  <a:pt x="0" y="99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2523" y="2439422"/>
            <a:ext cx="849850" cy="8498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2523" y="3984597"/>
            <a:ext cx="849850" cy="8498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2523" y="5506794"/>
            <a:ext cx="849850" cy="8498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6800" y="1219200"/>
            <a:ext cx="10005492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  <a:spcBef>
                <a:spcPct val="0"/>
              </a:spcBef>
            </a:pPr>
            <a:r>
              <a:rPr lang="en-US" sz="4500" spc="22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Insights from unemployment data: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66900" y="2502007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6900" y="4047183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6900" y="5569380"/>
            <a:ext cx="621097" cy="61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382" b="1">
                <a:solidFill>
                  <a:srgbClr val="BBEF4C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70780" y="2572663"/>
            <a:ext cx="14438822" cy="52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states show a gradual decline in unemployment rates from 2014 to 2019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70780" y="3936972"/>
            <a:ext cx="14438822" cy="107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2020, there’s a significant increase in unemployment rates across almost all states (especially Hawaii and Nevada), largely due to the COVID-19 pandemic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696069" y="9131690"/>
            <a:ext cx="10568553" cy="417458"/>
            <a:chOff x="0" y="0"/>
            <a:chExt cx="13042662" cy="515186"/>
          </a:xfrm>
        </p:grpSpPr>
        <p:sp>
          <p:nvSpPr>
            <p:cNvPr id="18" name="Freeform 18"/>
            <p:cNvSpPr/>
            <p:nvPr/>
          </p:nvSpPr>
          <p:spPr>
            <a:xfrm>
              <a:off x="2499" y="0"/>
              <a:ext cx="13037663" cy="515186"/>
            </a:xfrm>
            <a:custGeom>
              <a:avLst/>
              <a:gdLst/>
              <a:ahLst/>
              <a:cxnLst/>
              <a:rect l="l" t="t" r="r" b="b"/>
              <a:pathLst>
                <a:path w="13037663" h="515186">
                  <a:moveTo>
                    <a:pt x="12828173" y="0"/>
                  </a:moveTo>
                  <a:lnTo>
                    <a:pt x="6292" y="0"/>
                  </a:lnTo>
                  <a:cubicBezTo>
                    <a:pt x="4312" y="0"/>
                    <a:pt x="2460" y="980"/>
                    <a:pt x="1346" y="2617"/>
                  </a:cubicBezTo>
                  <a:cubicBezTo>
                    <a:pt x="232" y="4253"/>
                    <a:pt x="0" y="6336"/>
                    <a:pt x="726" y="8177"/>
                  </a:cubicBezTo>
                  <a:lnTo>
                    <a:pt x="197476" y="507008"/>
                  </a:lnTo>
                  <a:cubicBezTo>
                    <a:pt x="199422" y="511943"/>
                    <a:pt x="204187" y="515186"/>
                    <a:pt x="209492" y="515186"/>
                  </a:cubicBezTo>
                  <a:lnTo>
                    <a:pt x="13031372" y="515186"/>
                  </a:lnTo>
                  <a:cubicBezTo>
                    <a:pt x="13033352" y="515186"/>
                    <a:pt x="13035203" y="514206"/>
                    <a:pt x="13036318" y="512569"/>
                  </a:cubicBezTo>
                  <a:cubicBezTo>
                    <a:pt x="13037432" y="510932"/>
                    <a:pt x="13037663" y="508850"/>
                    <a:pt x="13036938" y="507008"/>
                  </a:cubicBezTo>
                  <a:lnTo>
                    <a:pt x="12840188" y="8177"/>
                  </a:lnTo>
                  <a:cubicBezTo>
                    <a:pt x="12838242" y="3243"/>
                    <a:pt x="12833477" y="0"/>
                    <a:pt x="12828173" y="0"/>
                  </a:cubicBezTo>
                  <a:close/>
                </a:path>
              </a:pathLst>
            </a:custGeom>
            <a:solidFill>
              <a:srgbClr val="0039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0"/>
              <a:ext cx="12839462" cy="515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402694" y="8896350"/>
            <a:ext cx="7155303" cy="888139"/>
            <a:chOff x="0" y="0"/>
            <a:chExt cx="4150603" cy="515186"/>
          </a:xfrm>
        </p:grpSpPr>
        <p:sp>
          <p:nvSpPr>
            <p:cNvPr id="21" name="Freeform 21"/>
            <p:cNvSpPr/>
            <p:nvPr/>
          </p:nvSpPr>
          <p:spPr>
            <a:xfrm>
              <a:off x="5844" y="0"/>
              <a:ext cx="4138916" cy="515186"/>
            </a:xfrm>
            <a:custGeom>
              <a:avLst/>
              <a:gdLst/>
              <a:ahLst/>
              <a:cxnLst/>
              <a:rect l="l" t="t" r="r" b="b"/>
              <a:pathLst>
                <a:path w="4138916" h="515186">
                  <a:moveTo>
                    <a:pt x="3921002" y="0"/>
                  </a:moveTo>
                  <a:lnTo>
                    <a:pt x="14714" y="0"/>
                  </a:lnTo>
                  <a:cubicBezTo>
                    <a:pt x="10083" y="0"/>
                    <a:pt x="5753" y="2291"/>
                    <a:pt x="3147" y="6119"/>
                  </a:cubicBezTo>
                  <a:cubicBezTo>
                    <a:pt x="542" y="9947"/>
                    <a:pt x="0" y="14816"/>
                    <a:pt x="1699" y="19124"/>
                  </a:cubicBezTo>
                  <a:lnTo>
                    <a:pt x="189813" y="496062"/>
                  </a:lnTo>
                  <a:cubicBezTo>
                    <a:pt x="194365" y="507602"/>
                    <a:pt x="205509" y="515186"/>
                    <a:pt x="217914" y="515186"/>
                  </a:cubicBezTo>
                  <a:lnTo>
                    <a:pt x="4124202" y="515186"/>
                  </a:lnTo>
                  <a:cubicBezTo>
                    <a:pt x="4128832" y="515186"/>
                    <a:pt x="4133163" y="512895"/>
                    <a:pt x="4135768" y="509067"/>
                  </a:cubicBezTo>
                  <a:cubicBezTo>
                    <a:pt x="4138373" y="505239"/>
                    <a:pt x="4138915" y="500370"/>
                    <a:pt x="4137216" y="496062"/>
                  </a:cubicBezTo>
                  <a:lnTo>
                    <a:pt x="3949102" y="19124"/>
                  </a:lnTo>
                  <a:cubicBezTo>
                    <a:pt x="3944551" y="7584"/>
                    <a:pt x="3933407" y="0"/>
                    <a:pt x="3921002" y="0"/>
                  </a:cubicBezTo>
                  <a:close/>
                </a:path>
              </a:pathLst>
            </a:custGeom>
            <a:solidFill>
              <a:srgbClr val="BBEF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600" y="-28575"/>
              <a:ext cx="3947403" cy="543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570780" y="5622626"/>
            <a:ext cx="14438822" cy="162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2021, many states show a recovery trend, with rates starting to decline again. However, the rates are mostly still above pre-pandemic levels.</a:t>
            </a:r>
          </a:p>
          <a:p>
            <a:pPr algn="l">
              <a:lnSpc>
                <a:spcPts val="4312"/>
              </a:lnSpc>
            </a:pPr>
            <a:endParaRPr lang="en-US" sz="308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74D3AD-58E1-71B7-5072-E7376F2081EE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4" name="Picture 3" descr="A graph of unemployment rates&#10;&#10;Description automatically generated">
            <a:extLst>
              <a:ext uri="{FF2B5EF4-FFF2-40B4-BE49-F238E27FC236}">
                <a16:creationId xmlns:a16="http://schemas.microsoft.com/office/drawing/2014/main" id="{865D9FF8-43EF-44FC-CC23-ACB2926A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17736623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34260" y="273134"/>
            <a:ext cx="13555149" cy="10013866"/>
          </a:xfrm>
          <a:custGeom>
            <a:avLst/>
            <a:gdLst/>
            <a:ahLst/>
            <a:cxnLst/>
            <a:rect l="l" t="t" r="r" b="b"/>
            <a:pathLst>
              <a:path w="13555149" h="10013866">
                <a:moveTo>
                  <a:pt x="0" y="0"/>
                </a:moveTo>
                <a:lnTo>
                  <a:pt x="13555149" y="0"/>
                </a:lnTo>
                <a:lnTo>
                  <a:pt x="13555149" y="10013866"/>
                </a:lnTo>
                <a:lnTo>
                  <a:pt x="0" y="10013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8161" y="668655"/>
            <a:ext cx="6248897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0"/>
              </a:lnSpc>
              <a:spcBef>
                <a:spcPct val="0"/>
              </a:spcBef>
            </a:pPr>
            <a:r>
              <a:rPr lang="en-US" sz="4500" spc="22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Correlation Heat 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8161" y="1908355"/>
            <a:ext cx="4517221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values range from -1 to 1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correlations between different years of minimum wage levels are consistently high, suggesting that changes in minimum wage levels are often similar from one year to the next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Correlation value for minimum wage and unemployment rate in 2021 is 0.14 (not significant)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22</TotalTime>
  <Words>556</Words>
  <Application>Microsoft Office PowerPoint</Application>
  <PresentationFormat>Custom</PresentationFormat>
  <Paragraphs>62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Poppins</vt:lpstr>
      <vt:lpstr>Poppins Medium</vt:lpstr>
      <vt:lpstr>Arial</vt:lpstr>
      <vt:lpstr>Anton</vt:lpstr>
      <vt:lpstr>Poppins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HP</dc:creator>
  <dc:description>9Slide.vn</dc:description>
  <cp:lastModifiedBy>Doan, Ashley</cp:lastModifiedBy>
  <cp:revision>2</cp:revision>
  <dcterms:created xsi:type="dcterms:W3CDTF">2006-08-16T00:00:00Z</dcterms:created>
  <dcterms:modified xsi:type="dcterms:W3CDTF">2024-10-03T06:12:16Z</dcterms:modified>
  <cp:category>9Slide.vn</cp:category>
  <dc:identifier>DAGSeVONaoo</dc:identifier>
</cp:coreProperties>
</file>